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96" r:id="rId5"/>
  </p:sldMasterIdLst>
  <p:notesMasterIdLst>
    <p:notesMasterId r:id="rId17"/>
  </p:notesMasterIdLst>
  <p:handoutMasterIdLst>
    <p:handoutMasterId r:id="rId18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8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500" userDrawn="1">
          <p15:clr>
            <a:srgbClr val="A4A3A4"/>
          </p15:clr>
        </p15:guide>
        <p15:guide id="8" pos="495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1E4"/>
    <a:srgbClr val="B8D3E8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84E427A-3D55-4303-BF80-6455036E1DE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291" autoAdjust="0"/>
  </p:normalViewPr>
  <p:slideViewPr>
    <p:cSldViewPr snapToGrid="0" showGuides="1">
      <p:cViewPr varScale="1">
        <p:scale>
          <a:sx n="107" d="100"/>
          <a:sy n="107" d="100"/>
        </p:scale>
        <p:origin x="84" y="136"/>
      </p:cViewPr>
      <p:guideLst>
        <p:guide pos="3840"/>
        <p:guide orient="horz" pos="2500"/>
        <p:guide pos="495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20XX</c:v>
                </c:pt>
                <c:pt idx="1">
                  <c:v>20XX</c:v>
                </c:pt>
                <c:pt idx="2">
                  <c:v>20XX</c:v>
                </c:pt>
                <c:pt idx="3">
                  <c:v>20XX</c:v>
                </c:pt>
                <c:pt idx="4">
                  <c:v>20XX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10000</c:v>
                </c:pt>
                <c:pt idx="1">
                  <c:v>20000</c:v>
                </c:pt>
                <c:pt idx="2">
                  <c:v>30000</c:v>
                </c:pt>
                <c:pt idx="3">
                  <c:v>40000</c:v>
                </c:pt>
                <c:pt idx="4">
                  <c:v>50000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662-4770-80E0-FDF96101C9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7"/>
        <c:overlap val="5"/>
        <c:axId val="361581080"/>
        <c:axId val="361579112"/>
      </c:barChart>
      <c:catAx>
        <c:axId val="3615810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bg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1579112"/>
        <c:crosses val="autoZero"/>
        <c:auto val="1"/>
        <c:lblAlgn val="ctr"/>
        <c:lblOffset val="100"/>
        <c:noMultiLvlLbl val="0"/>
      </c:catAx>
      <c:valAx>
        <c:axId val="361579112"/>
        <c:scaling>
          <c:orientation val="minMax"/>
          <c:max val="50000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20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 w="12700"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1581080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08B8B31-1CFE-4A78-A796-40061C1B298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F5D168-A009-4B34-B08F-277E0D6ABD9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D47A4C-1800-412B-9042-C93F1924AECC}" type="datetimeFigureOut">
              <a:rPr lang="en-US" smtClean="0"/>
              <a:t>21-Jul-24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0C826E-30C5-4DD2-97CD-F700F8EBBFC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1BE32A-EDDE-428D-8FA7-84F681D978C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81FD62-43B6-432F-96E1-BCDE3916E1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383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en-US" noProof="0" smtClean="0"/>
              <a:t>21-Jul-24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E013E669-E15F-4096-81CC-6637C4A9F9E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1680191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1333943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Month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050857" y="4720037"/>
            <a:ext cx="10090287" cy="1101897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Tagline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lake and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Text Placeholder 26">
            <a:extLst>
              <a:ext uri="{FF2B5EF4-FFF2-40B4-BE49-F238E27FC236}">
                <a16:creationId xmlns:a16="http://schemas.microsoft.com/office/drawing/2014/main" id="{82190F1B-1701-4806-870F-8FC7F32FE4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4222968"/>
            <a:ext cx="4367531" cy="47451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+7 678-555-0128</a:t>
            </a:r>
          </a:p>
        </p:txBody>
      </p:sp>
      <p:sp>
        <p:nvSpPr>
          <p:cNvPr id="18" name="Text Placeholder 26">
            <a:extLst>
              <a:ext uri="{FF2B5EF4-FFF2-40B4-BE49-F238E27FC236}">
                <a16:creationId xmlns:a16="http://schemas.microsoft.com/office/drawing/2014/main" id="{972B7F81-5409-42D9-B44C-88D9CBD9BA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3927698"/>
            <a:ext cx="4367531" cy="288000"/>
          </a:xfrm>
        </p:spPr>
        <p:txBody>
          <a:bodyPr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Phone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FAA54554-5CE2-43AD-979D-F095482C49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50857" y="2655074"/>
            <a:ext cx="10090287" cy="60665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Alexander Martensson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A1D8F0C1-128A-435B-8585-F0B32496EC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35722" y="5230723"/>
            <a:ext cx="5920556" cy="47451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martensson@example.com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90B48E8B-E525-4852-9167-5281C64B1C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912235" y="4929014"/>
            <a:ext cx="4367531" cy="288000"/>
          </a:xfrm>
        </p:spPr>
        <p:txBody>
          <a:bodyPr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Email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0C5EB90F-1ADD-412B-9044-2CC607B786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0856" y="993494"/>
            <a:ext cx="10104124" cy="1517356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40A1271-E1E7-40AB-9552-9B4249544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56204" y="2421953"/>
            <a:ext cx="5879592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1178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8214E67-DE9D-42F7-B713-798383BBD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7021" y="4720036"/>
            <a:ext cx="10117959" cy="1101898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None/>
              <a:defRPr lang="en-US" sz="3500" b="0" i="0" dirty="0">
                <a:solidFill>
                  <a:schemeClr val="bg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0385532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1B00995-C0FC-4EC6-A9B0-828FB28FC47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51147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122F4F2-F130-4DBE-B244-1D59BBE5CD9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D4CE5575-876A-4335-83ED-6B346DA1B4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5035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1F82F6E-10E8-4A58-9655-E18D14D7901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40863"/>
            <a:ext cx="5157787" cy="66421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6C18E-5BCB-42EF-9310-5BD6E011DF2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BA2923F-D123-40C6-A193-B86D683D5B5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40863"/>
            <a:ext cx="5183188" cy="6642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8305C175-94AC-44DD-9321-0A8DBDF22DA9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5998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2105709"/>
            <a:ext cx="374904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1C3E675-6E45-4A81-AEA3-D3638822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E4B599D-7641-40C1-8DAE-110A36403CF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09FEF38-E3A7-4527-97CB-AF528BAEBA8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0012" y="457200"/>
            <a:ext cx="6172200" cy="5408613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79474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2105709"/>
            <a:ext cx="374904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1C3E675-6E45-4A81-AEA3-D3638822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E4B599D-7641-40C1-8DAE-110A36403CF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1B69B4CE-EB2F-46CF-9A80-64E44E5E95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98307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2920" y="1667974"/>
            <a:ext cx="356616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2B3756-19E0-4B2F-B1D5-7664E0B38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3200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63062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HOW TO USE THIS TEMPLATE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017776" y="1667974"/>
            <a:ext cx="8156448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60171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5D777E5-98F6-416A-8D23-3399269D8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42535" y="1984171"/>
            <a:ext cx="3103110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60171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6706F6A2-1599-4D73-9288-3ECEACDDCA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77939" y="1984171"/>
            <a:ext cx="2243918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77950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3701E665-3CED-413C-BAC6-CE003B1494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64052" y="2001950"/>
            <a:ext cx="2959116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id="{E01406B4-D44B-4D1E-91F3-D87541EAD4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20059" y="3103993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:a16="http://schemas.microsoft.com/office/drawing/2014/main" id="{9AAD5CF9-9A59-4C5F-8C29-B92AD60121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18684" y="3103993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C6725172-65CC-4645-B23F-E77886468F3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94793" y="3103993"/>
            <a:ext cx="2599197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0EA5E6CA-5C78-4B75-BA22-59750E7D450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76955" y="3102450"/>
            <a:ext cx="3726423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1C61752-F57C-4FBF-93F3-06F43CCA43C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657040" y="5751926"/>
            <a:ext cx="8877920" cy="470478"/>
          </a:xfr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E0232175-FB97-4039-8136-B9DD27441C0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94791" y="5070254"/>
            <a:ext cx="2599199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5262C3-0603-403F-AB36-FB4EB9FC7BC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890713" y="5070254"/>
            <a:ext cx="371266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4" name="Picture Placeholder 12">
            <a:extLst>
              <a:ext uri="{FF2B5EF4-FFF2-40B4-BE49-F238E27FC236}">
                <a16:creationId xmlns:a16="http://schemas.microsoft.com/office/drawing/2014/main" id="{D2FBACFC-8B68-4A37-95A4-26BE5A23D75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0058" y="3976866"/>
            <a:ext cx="3273552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id="{5A6A36C6-8489-4333-927A-141D8F98AE5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2" y="4041034"/>
            <a:ext cx="2599199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7" name="Picture Placeholder 9">
            <a:extLst>
              <a:ext uri="{FF2B5EF4-FFF2-40B4-BE49-F238E27FC236}">
                <a16:creationId xmlns:a16="http://schemas.microsoft.com/office/drawing/2014/main" id="{BB2DF986-C446-4302-9099-B1512AD5D8C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4041034"/>
            <a:ext cx="2599200" cy="896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389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E88C711-3D16-496B-BF96-001A0C0A3A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2374" y="6430061"/>
            <a:ext cx="241402" cy="197510"/>
          </a:xfrm>
          <a:prstGeom prst="rect">
            <a:avLst/>
          </a:prstGeom>
          <a:noFill/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3410712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81036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DIVIDER SLIDE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70604" y="4804366"/>
            <a:ext cx="4050792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4F6DD4A-6071-4D11-ABDB-28EA5AC871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942478"/>
            <a:ext cx="10515600" cy="45908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lang="en-US" sz="2300">
                <a:solidFill>
                  <a:schemeClr val="bg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34773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06ABE-9D0C-FF15-B5FE-883C1C295E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D06278-D1EE-BCB4-7692-AD59D3BAE5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075491-C8F0-2B0E-3D20-8E216670E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42303-E103-199B-0712-639C9F014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E200F9-6113-AA84-38EB-3BFE21F86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1472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ED988-03D0-9C77-ECA4-98F9E5530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EE0B3B-1A81-B00C-8A61-1AA2752862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97F42-35E9-2DEC-5E3A-7E003C5A3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63D25-F828-E81F-09B3-A3A5494ED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0CB04A-AE7F-49D3-ECBB-3A93CA671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8637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49DF7-4330-D283-7C92-9379DA9A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FFC226-7593-95E7-9FAD-71F039F4A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10704-D05C-C343-FD97-07E304A52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755E6-AB3E-0691-54EB-9CA49E735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46BC5D-38DB-57C6-4DE7-E5A224FAC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5760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88F2E-C719-15DD-C1F5-D327E5D7F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DE780-EC46-EEF1-F9D7-33EE79AB98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4E5149-D74A-A192-82FC-18C3A0C3F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195A70-EE56-7861-2894-902E4B6D7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36F407-641D-D91D-55EC-8D1FEB666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255B72-F783-2221-8999-98F2FA472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3176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365A1-9027-458C-9393-7F993F961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9904CB-8285-849E-662C-270F012DC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56E2D3-250B-243C-2D0A-76F5CE32AE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3222E0-8BDD-1F7C-66AC-1ADD60BFB5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EA26FC-91B3-9835-EDD3-642B33A922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F46F16-CAEF-CAF6-C337-34712F8D0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B13457-8062-616F-BCAB-D7906C936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7E2725-D33A-FD1C-C920-39A571E40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4724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A22D2-7FA0-623C-5BCA-28EE680DC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916C6E-D898-FC30-B3C5-3CEC60804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D5C803-EB96-34EB-CE4D-486F1503D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8431BC-863B-65D3-7E0F-B52BBE712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58225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3DD3F6-AA55-93BD-AA07-C17B42DBB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4D1382-88C7-2C49-B081-C94CC8260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E8C4A9-3322-D467-2543-1BF1FF219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8102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73274-DA0C-B75F-81E3-EB3B58621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DC8AF-FBD4-E315-EAB7-77901F425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1F9682-6485-4CE9-CAF9-5E5AA24943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464BEC-3C05-F7B0-D5DA-E38489444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A6294C-9D2B-394A-1DE3-6A63425EC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4233D8-1473-D52F-CDFD-2ADE5C105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6081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272E7-7765-29E3-733E-2B887E5F3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D43F3-6F31-1352-ACC7-F97741D614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4B128B-0EB0-38FF-0E0B-60F1CA0477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EF2E2A-8673-9606-6987-867CAE01D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60AFD9-53C3-C23F-96E0-A4064E270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EFFDD0-FDCB-B6FD-D16A-3856244FD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06758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864FC-033C-49CE-C0D2-6EA62501E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7B4999-1091-75C2-FF9E-3ABDA3C910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97077-A438-943D-DED0-CBC15D596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91060-8FC0-DF58-5BE6-EF9C5675D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BBCD94-E373-CF56-E6F4-92E4611A5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988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with pine trees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685800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36036"/>
            <a:ext cx="5285914" cy="857098"/>
          </a:xfrm>
        </p:spPr>
        <p:txBody>
          <a:bodyPr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2139563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89DA88-2678-37CE-BD2A-B730A6EA71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10B02D-7523-AD25-64EA-3EB67E3B7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44FF7-DCF5-DF61-D879-46F467311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07A9EB-E09E-3414-C76A-1A8D79E52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B88AC-5A08-50AB-C91F-9BB30178F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687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Close up view of lake edge with mountain range background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093460"/>
            <a:ext cx="5320386" cy="782638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TEXT LAYOUT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060240"/>
            <a:ext cx="5320386" cy="882524"/>
          </a:xfrm>
        </p:spPr>
        <p:txBody>
          <a:bodyPr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3006" y="1555716"/>
            <a:ext cx="4500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4B6CBCCA-9781-462D-AF43-C6AAE3D1AA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17897" y="1125545"/>
            <a:ext cx="4707842" cy="1849304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9193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7517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59649" y="2738211"/>
            <a:ext cx="4183650" cy="454353"/>
          </a:xfr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1" y="2738211"/>
            <a:ext cx="4183650" cy="454353"/>
          </a:xfr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11" name="Text Placeholder 26">
            <a:extLst>
              <a:ext uri="{FF2B5EF4-FFF2-40B4-BE49-F238E27FC236}">
                <a16:creationId xmlns:a16="http://schemas.microsoft.com/office/drawing/2014/main" id="{1AEED068-3EA0-4BF4-875C-02473E9EB0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59649" y="342850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3590B9DA-A2DF-4AE1-9A98-C7B84F48C3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27121" y="342850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COMPARISON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11752" y="1274279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037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1248" y="3359239"/>
            <a:ext cx="4357688" cy="2252574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2081624"/>
            <a:ext cx="4357688" cy="1325563"/>
          </a:xfrm>
        </p:spPr>
        <p:txBody>
          <a:bodyPr lIns="0" r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CHART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1877" y="3191969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Chart Placeholder 18">
            <a:extLst>
              <a:ext uri="{FF2B5EF4-FFF2-40B4-BE49-F238E27FC236}">
                <a16:creationId xmlns:a16="http://schemas.microsoft.com/office/drawing/2014/main" id="{BE9C98A7-B145-402E-BADA-CE785E3BA996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6981371" y="1246188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25342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83563" y="3359239"/>
            <a:ext cx="2596896" cy="2252574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683562" y="1757774"/>
            <a:ext cx="2669859" cy="1325563"/>
          </a:xfrm>
        </p:spPr>
        <p:txBody>
          <a:bodyPr lIns="0" r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TABLE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83563" y="3191969"/>
            <a:ext cx="154533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Table Placeholder 17">
            <a:extLst>
              <a:ext uri="{FF2B5EF4-FFF2-40B4-BE49-F238E27FC236}">
                <a16:creationId xmlns:a16="http://schemas.microsoft.com/office/drawing/2014/main" id="{62814DE5-26B2-4A8E-BA8D-A2E4C5547E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911225" y="1505433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01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3C23D1-BE9A-4E52-9BEF-D55C4CB75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45798" y="6386170"/>
            <a:ext cx="307239" cy="343814"/>
          </a:xfrm>
          <a:prstGeom prst="rect">
            <a:avLst/>
          </a:prstGeom>
          <a:noFill/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236829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26">
            <a:extLst>
              <a:ext uri="{FF2B5EF4-FFF2-40B4-BE49-F238E27FC236}">
                <a16:creationId xmlns:a16="http://schemas.microsoft.com/office/drawing/2014/main" id="{B33A3032-1037-4342-827F-CF134997826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D6F6A17-AFDC-40C7-9D63-50FA052A16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BIG IMAGE SLIDE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68B9DC-C6AF-45D4-BBA3-A5EF781EA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59708" y="1667974"/>
            <a:ext cx="4672584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61272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8873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VIDEO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Media Placeholder 7">
            <a:extLst>
              <a:ext uri="{FF2B5EF4-FFF2-40B4-BE49-F238E27FC236}">
                <a16:creationId xmlns:a16="http://schemas.microsoft.com/office/drawing/2014/main" id="{A11F77F4-4B16-4503-B9B6-AE22C686E3E3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1395984" y="1497770"/>
            <a:ext cx="9400032" cy="42153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/>
              <a:t>Click icon to add media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9738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821279" y="6118484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MM.DD.20XX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77" r:id="rId2"/>
    <p:sldLayoutId id="2147483678" r:id="rId3"/>
    <p:sldLayoutId id="2147483679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87" r:id="rId17"/>
    <p:sldLayoutId id="2147483695" r:id="rId18"/>
    <p:sldLayoutId id="2147483688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  <p15:guide id="9" pos="302" userDrawn="1">
          <p15:clr>
            <a:srgbClr val="F26B43"/>
          </p15:clr>
        </p15:guide>
        <p15:guide id="10" pos="737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7B87B1-359C-689D-5C0E-74BC1B67E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2491F6-D710-FB20-1AC1-B2A8AB0907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C6F5A5-9805-85CE-FE20-0001CF04BC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AC4DCE-EF7C-4F66-9DCD-B4EFFCBBD1B9}" type="datetimeFigureOut">
              <a:rPr lang="en-US" smtClean="0"/>
              <a:t>21-Jul-24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59527-972D-E790-3102-78E6A5C43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5E6F12-E51C-5217-42C2-C8A29DEDEE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778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70722D-0BC0-4487-812D-1E4E0DEC112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July</a:t>
            </a:r>
            <a:endParaRPr lang="ru-RU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65CF0B-BB68-4A49-91EE-96E78E8CAD6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2024</a:t>
            </a:r>
            <a:endParaRPr lang="ru-R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857963-8D3D-4F24-B535-54652EE09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National Parks</a:t>
            </a:r>
            <a:br>
              <a:rPr lang="en-US" dirty="0"/>
            </a:br>
            <a:r>
              <a:rPr lang="en-US" dirty="0"/>
              <a:t>ETL Project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23514F-9C9F-4868-A7D9-66CAA07E61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Where would you like to go next?</a:t>
            </a:r>
            <a:br>
              <a:rPr lang="en-US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42316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2B381BA-F1D7-483F-B759-9C3451355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12BBAB-4628-42F5-BF78-BE0E5947513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Alexander Martensson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721AB4-1CF0-4825-926E-5207D64C26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Phone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BA4F671-D586-49FB-B0C1-E7E9ADFE08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678-555-0143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3118D49-CA48-4C57-A37C-31BAA753812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 dirty="0"/>
              <a:t>Email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E14719-D011-4E0B-9362-CD19FF22FEB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martensson@example.com</a:t>
            </a:r>
          </a:p>
        </p:txBody>
      </p:sp>
    </p:spTree>
    <p:extLst>
      <p:ext uri="{BB962C8B-B14F-4D97-AF65-F5344CB8AC3E}">
        <p14:creationId xmlns:p14="http://schemas.microsoft.com/office/powerpoint/2010/main" val="3309279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chemeClr val="bg1"/>
                </a:solidFill>
              </a:rPr>
              <a:t>Template Editing Instructions and Feedback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38242DD-860A-4446-A9ED-6BCEE87AC13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702AE2-358E-4E9A-AF91-90EFED7991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DADF0-23DD-491B-8755-2E19692F9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Meet the Team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3E7209B-EA97-4E46-B935-409525612C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389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9A8D28-D968-408D-AA5E-1B16F071D7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5742" y="2961308"/>
            <a:ext cx="5285914" cy="440909"/>
          </a:xfrm>
        </p:spPr>
        <p:txBody>
          <a:bodyPr/>
          <a:lstStyle/>
          <a:p>
            <a:r>
              <a:rPr lang="en-US" dirty="0"/>
              <a:t>Melissa Morales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84F716BA-3515-1D44-3E30-69E0B3F42C4A}"/>
              </a:ext>
            </a:extLst>
          </p:cNvPr>
          <p:cNvSpPr txBox="1">
            <a:spLocks/>
          </p:cNvSpPr>
          <p:nvPr/>
        </p:nvSpPr>
        <p:spPr>
          <a:xfrm>
            <a:off x="3892103" y="4537818"/>
            <a:ext cx="5285914" cy="440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Victoria Scott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6C633DB-C816-84BD-F25A-8D7EEB481B89}"/>
              </a:ext>
            </a:extLst>
          </p:cNvPr>
          <p:cNvSpPr txBox="1">
            <a:spLocks/>
          </p:cNvSpPr>
          <p:nvPr/>
        </p:nvSpPr>
        <p:spPr>
          <a:xfrm>
            <a:off x="915742" y="6122639"/>
            <a:ext cx="5285914" cy="440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Stephanie Souza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89E648C-8A1E-E212-8456-07773C703247}"/>
              </a:ext>
            </a:extLst>
          </p:cNvPr>
          <p:cNvGrpSpPr/>
          <p:nvPr/>
        </p:nvGrpSpPr>
        <p:grpSpPr>
          <a:xfrm>
            <a:off x="915742" y="651755"/>
            <a:ext cx="5285914" cy="5466729"/>
            <a:chOff x="915742" y="651755"/>
            <a:chExt cx="5285914" cy="5466729"/>
          </a:xfrm>
        </p:grpSpPr>
        <p:pic>
          <p:nvPicPr>
            <p:cNvPr id="1026" name="Picture 2" descr="Profile photo for Melissa Morales">
              <a:extLst>
                <a:ext uri="{FF2B5EF4-FFF2-40B4-BE49-F238E27FC236}">
                  <a16:creationId xmlns:a16="http://schemas.microsoft.com/office/drawing/2014/main" id="{EF270585-EF66-B90B-3758-CEF8A3328B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5742" y="651755"/>
              <a:ext cx="2309553" cy="23095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Profile photo for Victoria Scott">
              <a:extLst>
                <a:ext uri="{FF2B5EF4-FFF2-40B4-BE49-F238E27FC236}">
                  <a16:creationId xmlns:a16="http://schemas.microsoft.com/office/drawing/2014/main" id="{F9FFBCDA-6635-91AC-AE8D-B0DB28A80E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92103" y="2228265"/>
              <a:ext cx="2309553" cy="23095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Profile photo for Stephanie Souza">
              <a:extLst>
                <a:ext uri="{FF2B5EF4-FFF2-40B4-BE49-F238E27FC236}">
                  <a16:creationId xmlns:a16="http://schemas.microsoft.com/office/drawing/2014/main" id="{CBFD5660-4052-788F-71E3-0E10B8FC0C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5742" y="3808931"/>
              <a:ext cx="2309553" cy="23095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33523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B51AE-252F-4958-A1E9-67C57179F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734226"/>
            <a:ext cx="5320386" cy="782638"/>
          </a:xfrm>
        </p:spPr>
        <p:txBody>
          <a:bodyPr/>
          <a:lstStyle/>
          <a:p>
            <a:r>
              <a:rPr lang="en-US" dirty="0"/>
              <a:t>NPS Project Plan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5F389B-861B-485A-AD81-A9172882D9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793125"/>
            <a:ext cx="5320386" cy="118172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Evaluate and describe key aspects about the various US National Parks to assist in decision making for individuals and families planning their visits.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1FE0C33-CECE-4322-A29C-AEA87CDB13E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49664" y="1125545"/>
            <a:ext cx="3706016" cy="184930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100" dirty="0">
                <a:solidFill>
                  <a:schemeClr val="bg2"/>
                </a:solidFill>
              </a:rPr>
              <a:t>Considerations:</a:t>
            </a:r>
          </a:p>
          <a:p>
            <a:r>
              <a:rPr lang="en-US" sz="1800" dirty="0"/>
              <a:t>Amenities</a:t>
            </a:r>
          </a:p>
          <a:p>
            <a:r>
              <a:rPr lang="en-US" sz="1800" dirty="0"/>
              <a:t>Activities</a:t>
            </a:r>
          </a:p>
          <a:p>
            <a:r>
              <a:rPr lang="en-US" sz="1800" dirty="0"/>
              <a:t>Location</a:t>
            </a:r>
          </a:p>
          <a:p>
            <a:r>
              <a:rPr lang="en-US" sz="1800" dirty="0"/>
              <a:t>Temperature</a:t>
            </a:r>
          </a:p>
          <a:p>
            <a:r>
              <a:rPr lang="en-US" sz="1800" dirty="0"/>
              <a:t>Cost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7CBD36-E928-427F-BCF4-3FF2B77D4C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584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1BA9B4B-C586-4B6B-8142-E49AC2D37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622"/>
            <a:ext cx="10515600" cy="1325563"/>
          </a:xfrm>
        </p:spPr>
        <p:txBody>
          <a:bodyPr/>
          <a:lstStyle/>
          <a:p>
            <a:r>
              <a:rPr lang="en-US" dirty="0"/>
              <a:t>Project Process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30E50A-AB9F-4122-B5E0-DE40C6E4830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1418932"/>
            <a:ext cx="10515599" cy="546609"/>
          </a:xfrm>
        </p:spPr>
        <p:txBody>
          <a:bodyPr/>
          <a:lstStyle/>
          <a:p>
            <a:r>
              <a:rPr lang="en-US" dirty="0"/>
              <a:t>Data Engineering Track</a:t>
            </a:r>
          </a:p>
          <a:p>
            <a:r>
              <a:rPr lang="en-US" dirty="0"/>
              <a:t>ETL Workflow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BFCB07-6C49-4FD9-A60E-365443B88F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5756" y="2694736"/>
            <a:ext cx="3398763" cy="454353"/>
          </a:xfrm>
        </p:spPr>
        <p:txBody>
          <a:bodyPr/>
          <a:lstStyle/>
          <a:p>
            <a:pPr algn="ctr"/>
            <a:r>
              <a:rPr lang="en-US" dirty="0"/>
              <a:t>Extract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FC3CF09-BAFF-4590-A12C-E378DFF1DA5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5756" y="3428501"/>
            <a:ext cx="3398763" cy="233362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Performed various API pulls from National Park Service website to obtain source data and produce csv and </a:t>
            </a:r>
            <a:r>
              <a:rPr lang="en-US" dirty="0" err="1"/>
              <a:t>json</a:t>
            </a:r>
            <a:r>
              <a:rPr lang="en-US" dirty="0"/>
              <a:t> output files.</a:t>
            </a:r>
          </a:p>
          <a:p>
            <a:r>
              <a:rPr lang="en-US" dirty="0"/>
              <a:t>Code prepared in Visual Studio Code Program and/or </a:t>
            </a:r>
            <a:r>
              <a:rPr lang="en-US" dirty="0" err="1"/>
              <a:t>Jupyter</a:t>
            </a:r>
            <a:r>
              <a:rPr lang="en-US" dirty="0"/>
              <a:t> Notebooks, using Python language.</a:t>
            </a:r>
          </a:p>
          <a:p>
            <a:r>
              <a:rPr lang="en-US" dirty="0"/>
              <a:t>Libraries used included </a:t>
            </a:r>
            <a:r>
              <a:rPr lang="en-US" dirty="0" err="1"/>
              <a:t>json</a:t>
            </a:r>
            <a:r>
              <a:rPr lang="en-US" dirty="0"/>
              <a:t>, requests, </a:t>
            </a:r>
            <a:r>
              <a:rPr lang="en-US" dirty="0" err="1"/>
              <a:t>pprint</a:t>
            </a:r>
            <a:r>
              <a:rPr lang="en-US" dirty="0"/>
              <a:t>, pandas, </a:t>
            </a:r>
            <a:r>
              <a:rPr lang="en-US" dirty="0" err="1"/>
              <a:t>config,api_keys</a:t>
            </a:r>
            <a:r>
              <a:rPr lang="en-US" dirty="0"/>
              <a:t>, </a:t>
            </a:r>
            <a:r>
              <a:rPr lang="en-US" dirty="0" err="1"/>
              <a:t>os</a:t>
            </a:r>
            <a:r>
              <a:rPr lang="en-US" dirty="0"/>
              <a:t>, and </a:t>
            </a:r>
            <a:r>
              <a:rPr lang="en-US" dirty="0" err="1"/>
              <a:t>shutil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32B1B3-C6FB-4075-BF96-89BEEBC1E9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BDB044C1-DA6F-16F2-34B2-65EAF7DE5007}"/>
              </a:ext>
            </a:extLst>
          </p:cNvPr>
          <p:cNvSpPr txBox="1">
            <a:spLocks/>
          </p:cNvSpPr>
          <p:nvPr/>
        </p:nvSpPr>
        <p:spPr>
          <a:xfrm>
            <a:off x="4293163" y="3428500"/>
            <a:ext cx="3398763" cy="233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Cleaned, organized and modified extracted data files to prepare a single, cohesive, comprehensive dataset to be used for data analysis.</a:t>
            </a:r>
          </a:p>
          <a:p>
            <a:r>
              <a:rPr lang="en-US" dirty="0"/>
              <a:t>Code prepared in Visual Studio Code Program, using Python language.</a:t>
            </a:r>
          </a:p>
          <a:p>
            <a:r>
              <a:rPr lang="en-US" dirty="0"/>
              <a:t>Only </a:t>
            </a:r>
            <a:r>
              <a:rPr lang="en-US" dirty="0" err="1"/>
              <a:t>pnadas</a:t>
            </a:r>
            <a:r>
              <a:rPr lang="en-US" dirty="0"/>
              <a:t> library was used.</a:t>
            </a:r>
          </a:p>
          <a:p>
            <a:endParaRPr lang="en-US" dirty="0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0BE6D4C0-FAE1-F0B2-AE2B-8DA9A207738E}"/>
              </a:ext>
            </a:extLst>
          </p:cNvPr>
          <p:cNvSpPr txBox="1">
            <a:spLocks/>
          </p:cNvSpPr>
          <p:nvPr/>
        </p:nvSpPr>
        <p:spPr>
          <a:xfrm>
            <a:off x="8140571" y="3428500"/>
            <a:ext cx="3398763" cy="23336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80000" indent="-180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Lorem ipsum dolor sit amet, consectetuer adipiscing elit. Maecenas porttitor congue massa. Fusce posuere, magna sed pulvinar ultricies, purus lectus malesuada libero</a:t>
            </a:r>
          </a:p>
          <a:p>
            <a:r>
              <a:rPr lang="en-US"/>
              <a:t>Nunc viverra imperdiet enim. Fusce est. Vivamus a tellus.</a:t>
            </a:r>
          </a:p>
          <a:p>
            <a:r>
              <a:rPr lang="en-US"/>
              <a:t>Pellentesque habitant morbi tristique senectus et netus et malesuada fames ac turpis egestas. Proin pharetra nonummy pede. Mauris et orci.</a:t>
            </a:r>
          </a:p>
          <a:p>
            <a:endParaRPr lang="en-US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31FB87D4-E8AD-ED56-98B4-1BBC0B0C87C2}"/>
              </a:ext>
            </a:extLst>
          </p:cNvPr>
          <p:cNvSpPr txBox="1">
            <a:spLocks/>
          </p:cNvSpPr>
          <p:nvPr/>
        </p:nvSpPr>
        <p:spPr>
          <a:xfrm>
            <a:off x="4293162" y="2694735"/>
            <a:ext cx="3398763" cy="4543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Transform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21AD1423-5397-2852-6D63-0C18B4E35385}"/>
              </a:ext>
            </a:extLst>
          </p:cNvPr>
          <p:cNvSpPr txBox="1">
            <a:spLocks/>
          </p:cNvSpPr>
          <p:nvPr/>
        </p:nvSpPr>
        <p:spPr>
          <a:xfrm>
            <a:off x="8140568" y="2694735"/>
            <a:ext cx="3398763" cy="4543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Load</a:t>
            </a:r>
          </a:p>
        </p:txBody>
      </p:sp>
    </p:spTree>
    <p:extLst>
      <p:ext uri="{BB962C8B-B14F-4D97-AF65-F5344CB8AC3E}">
        <p14:creationId xmlns:p14="http://schemas.microsoft.com/office/powerpoint/2010/main" val="18768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F674264-BCEC-4B65-BCCB-84112D3EC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CHART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02D267-7BE2-4596-B469-BB4DC32CC0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</a:t>
            </a:r>
          </a:p>
        </p:txBody>
      </p:sp>
      <p:graphicFrame>
        <p:nvGraphicFramePr>
          <p:cNvPr id="9" name="Chart Placeholder 8" descr="Chart">
            <a:extLst>
              <a:ext uri="{FF2B5EF4-FFF2-40B4-BE49-F238E27FC236}">
                <a16:creationId xmlns:a16="http://schemas.microsoft.com/office/drawing/2014/main" id="{25AF9D8E-348F-4D20-A3D5-4634B274F97D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3991282356"/>
              </p:ext>
            </p:extLst>
          </p:nvPr>
        </p:nvGraphicFramePr>
        <p:xfrm>
          <a:off x="5734050" y="1824990"/>
          <a:ext cx="5669280" cy="3474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FFBF84-B41C-4FA8-BD4A-97F6C064C36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DBE06A-2C8A-44FA-9318-4BF6A8C3FF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177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CB2B73A-3286-41AD-B97B-6B161C1AE6DB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4019244471"/>
              </p:ext>
            </p:extLst>
          </p:nvPr>
        </p:nvGraphicFramePr>
        <p:xfrm>
          <a:off x="911225" y="1389380"/>
          <a:ext cx="7056000" cy="407924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2736000">
                  <a:extLst>
                    <a:ext uri="{9D8B030D-6E8A-4147-A177-3AD203B41FA5}">
                      <a16:colId xmlns:a16="http://schemas.microsoft.com/office/drawing/2014/main" val="76459410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3091651751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3491078958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38436275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solidFill>
                            <a:schemeClr val="accent1"/>
                          </a:solidFill>
                          <a:latin typeface="+mj-lt"/>
                        </a:rPr>
                        <a:t>Category 1</a:t>
                      </a:r>
                      <a:endParaRPr lang="ru-RU" sz="1600" b="0" dirty="0">
                        <a:solidFill>
                          <a:schemeClr val="accent1"/>
                        </a:solidFill>
                        <a:latin typeface="+mj-lt"/>
                      </a:endParaRPr>
                    </a:p>
                  </a:txBody>
                  <a:tcPr marL="92013" marR="92013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solidFill>
                            <a:schemeClr val="accent1"/>
                          </a:solidFill>
                          <a:latin typeface="+mj-lt"/>
                        </a:rPr>
                        <a:t>Category 2</a:t>
                      </a:r>
                      <a:endParaRPr lang="ru-RU" sz="1600" b="0" dirty="0">
                        <a:solidFill>
                          <a:schemeClr val="accent1"/>
                        </a:solidFill>
                        <a:latin typeface="+mj-lt"/>
                      </a:endParaRPr>
                    </a:p>
                  </a:txBody>
                  <a:tcPr marL="92013" marR="92013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solidFill>
                            <a:schemeClr val="accent1"/>
                          </a:solidFill>
                          <a:latin typeface="+mj-lt"/>
                        </a:rPr>
                        <a:t>Category 3</a:t>
                      </a:r>
                      <a:endParaRPr lang="ru-RU" sz="1600" b="0" dirty="0">
                        <a:solidFill>
                          <a:schemeClr val="accent1"/>
                        </a:solidFill>
                        <a:latin typeface="+mj-lt"/>
                      </a:endParaRPr>
                    </a:p>
                  </a:txBody>
                  <a:tcPr marL="92013" marR="92013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53789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1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1,600,000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1138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2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16,000,000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932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3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75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9325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4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2171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5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6169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6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8303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7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1,687,500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9,600,000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21,600,000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71515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8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562,500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10,800,000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915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9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4,320,000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4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10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52,800,000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187,920,000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4563717"/>
                  </a:ext>
                </a:extLst>
              </a:tr>
            </a:tbl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9324568C-56E6-4923-BD06-A73B18394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3562" y="1505434"/>
            <a:ext cx="2669859" cy="1577904"/>
          </a:xfrm>
        </p:spPr>
        <p:txBody>
          <a:bodyPr>
            <a:normAutofit/>
          </a:bodyPr>
          <a:lstStyle/>
          <a:p>
            <a:r>
              <a:rPr lang="en-US" dirty="0"/>
              <a:t>TABLE</a:t>
            </a:r>
            <a:br>
              <a:rPr lang="en-US" dirty="0"/>
            </a:br>
            <a:r>
              <a:rPr lang="en-US" dirty="0"/>
              <a:t>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25F46D-4480-4519-95A2-222F038523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83562" y="3359239"/>
            <a:ext cx="2850711" cy="2252574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631035-F5E3-46D5-B807-5F49C1F57AF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E8A5CE3-2115-4267-9A88-04013EE991C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92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2C77C5D-1541-4D4C-8CD9-E4CB2D74F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IMAGE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B0BE2-2BDB-48DC-AE9B-F3B9BACA82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ED71B1-7851-43AD-8F7D-18071590E8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F1F869-7372-4C01-A626-993295149E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905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2806C0-8AE3-4975-9946-CCD70055F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SLIDE</a:t>
            </a:r>
          </a:p>
        </p:txBody>
      </p:sp>
      <p:sp>
        <p:nvSpPr>
          <p:cNvPr id="5" name="Media Placeholder 4" descr="Media">
            <a:extLst>
              <a:ext uri="{FF2B5EF4-FFF2-40B4-BE49-F238E27FC236}">
                <a16:creationId xmlns:a16="http://schemas.microsoft.com/office/drawing/2014/main" id="{D7FB60BE-A06D-46A2-8BC5-E4AB30430916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B30A82-8E4A-471C-A080-278975C952A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8F9E36-CD39-4DDD-927C-C07E8C070A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993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4">
      <a:dk1>
        <a:sysClr val="windowText" lastClr="000000"/>
      </a:dk1>
      <a:lt1>
        <a:sysClr val="window" lastClr="FFFFFF"/>
      </a:lt1>
      <a:dk2>
        <a:srgbClr val="64AC00"/>
      </a:dk2>
      <a:lt2>
        <a:srgbClr val="CBFF00"/>
      </a:lt2>
      <a:accent1>
        <a:srgbClr val="002E62"/>
      </a:accent1>
      <a:accent2>
        <a:srgbClr val="004CB9"/>
      </a:accent2>
      <a:accent3>
        <a:srgbClr val="005500"/>
      </a:accent3>
      <a:accent4>
        <a:srgbClr val="16B3DC"/>
      </a:accent4>
      <a:accent5>
        <a:srgbClr val="F9DC5C"/>
      </a:accent5>
      <a:accent6>
        <a:srgbClr val="EF626C"/>
      </a:accent6>
      <a:hlink>
        <a:srgbClr val="FFFFFF"/>
      </a:hlink>
      <a:folHlink>
        <a:srgbClr val="FFFFFF"/>
      </a:folHlink>
    </a:clrScheme>
    <a:fontScheme name="Custom 21">
      <a:majorFont>
        <a:latin typeface="Gill Sans MT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F22977542_Outdoors presentation_RVA_v4.potx" id="{6CD96AFB-7D75-48FF-A856-C8B82BF3C12B}" vid="{1E6ACFD4-3AE6-4944-B76B-DA44E915EC7F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935B1F0-3442-4957-9701-25816EFDB6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26A71AF-4CF2-4B95-BFB6-5C27500258C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F60B100-7079-4DE7-AF7C-20BFB1D62C4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Outdoors presentation</Template>
  <TotalTime>37</TotalTime>
  <Words>384</Words>
  <Application>Microsoft Office PowerPoint</Application>
  <PresentationFormat>Widescreen</PresentationFormat>
  <Paragraphs>103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Aptos</vt:lpstr>
      <vt:lpstr>Aptos Display</vt:lpstr>
      <vt:lpstr>Arial</vt:lpstr>
      <vt:lpstr>Calibri</vt:lpstr>
      <vt:lpstr>Franklin Gothic Book</vt:lpstr>
      <vt:lpstr>Gill Sans MT</vt:lpstr>
      <vt:lpstr>Office Theme</vt:lpstr>
      <vt:lpstr>Custom Design</vt:lpstr>
      <vt:lpstr>National Parks ETL Project</vt:lpstr>
      <vt:lpstr>Meet the Team</vt:lpstr>
      <vt:lpstr>PowerPoint Presentation</vt:lpstr>
      <vt:lpstr>NPS Project Plan</vt:lpstr>
      <vt:lpstr>Project Process</vt:lpstr>
      <vt:lpstr>CHART SLIDE</vt:lpstr>
      <vt:lpstr>TABLE SLIDE</vt:lpstr>
      <vt:lpstr>BIG IMAGE SLIDE</vt:lpstr>
      <vt:lpstr>VIDEO SLIDE</vt:lpstr>
      <vt:lpstr>THANK YOU!</vt:lpstr>
      <vt:lpstr>Customize this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Stephanie Souza</dc:creator>
  <cp:lastModifiedBy>Stephanie Souza</cp:lastModifiedBy>
  <cp:revision>1</cp:revision>
  <dcterms:created xsi:type="dcterms:W3CDTF">2024-07-21T16:50:07Z</dcterms:created>
  <dcterms:modified xsi:type="dcterms:W3CDTF">2024-07-21T17:27:13Z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